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62" r:id="rId2"/>
    <p:sldId id="258" r:id="rId3"/>
    <p:sldId id="259" r:id="rId4"/>
    <p:sldId id="260" r:id="rId5"/>
    <p:sldId id="261" r:id="rId6"/>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73" d="100"/>
          <a:sy n="73" d="100"/>
        </p:scale>
        <p:origin x="-1074" y="-102"/>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5" Type="http://schemas.openxmlformats.org/officeDocument/2006/relationships/slide" Target="slides/slide4.xml"/><Relationship Id="rId10"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05/06/2015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05/06/2015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7A847CFC-816F-41D0-AAC0-9BF4FEBC753E}" type="datetimeFigureOut">
              <a:rPr lang="es-ES" smtClean="0"/>
              <a:t>05/06/2015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7A847CFC-816F-41D0-AAC0-9BF4FEBC753E}" type="datetimeFigureOut">
              <a:rPr lang="es-ES" smtClean="0"/>
              <a:t>05/06/2015</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7A847CFC-816F-41D0-AAC0-9BF4FEBC753E}" type="datetimeFigureOut">
              <a:rPr lang="es-ES" smtClean="0"/>
              <a:t>05/06/2015</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7A847CFC-816F-41D0-AAC0-9BF4FEBC753E}" type="datetimeFigureOut">
              <a:rPr lang="es-ES" smtClean="0"/>
              <a:t>05/06/2015</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7A847CFC-816F-41D0-AAC0-9BF4FEBC753E}" type="datetimeFigureOut">
              <a:rPr lang="es-ES" smtClean="0"/>
              <a:t>05/06/2015</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7A847CFC-816F-41D0-AAC0-9BF4FEBC753E}" type="datetimeFigureOut">
              <a:rPr lang="es-ES" smtClean="0"/>
              <a:t>05/06/2015</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7A847CFC-816F-41D0-AAC0-9BF4FEBC753E}" type="datetimeFigureOut">
              <a:rPr lang="es-ES" smtClean="0"/>
              <a:t>05/06/2015</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05/06/2015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05/06/2015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847CFC-816F-41D0-AAC0-9BF4FEBC753E}" type="datetimeFigureOut">
              <a:rPr lang="es-ES" smtClean="0"/>
              <a:t>05/06/2015</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32FADFE-3B8F-471C-ABF0-DBC7717ECBBC}" type="slidenum">
              <a:rPr lang="es-ES" smtClean="0"/>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a:gsLst>
            <a:gs pos="0">
              <a:srgbClr val="000000"/>
            </a:gs>
            <a:gs pos="39999">
              <a:srgbClr val="0A128C"/>
            </a:gs>
            <a:gs pos="70000">
              <a:srgbClr val="181CC7"/>
            </a:gs>
            <a:gs pos="88000">
              <a:srgbClr val="7005D4"/>
            </a:gs>
            <a:gs pos="100000">
              <a:srgbClr val="8C3D91"/>
            </a:gs>
          </a:gsLst>
          <a:lin ang="5400000" scaled="0"/>
        </a:gradFill>
        <a:effectLst/>
      </p:bgPr>
    </p:bg>
    <p:spTree>
      <p:nvGrpSpPr>
        <p:cNvPr id="1" name=""/>
        <p:cNvGrpSpPr/>
        <p:nvPr/>
      </p:nvGrpSpPr>
      <p:grpSpPr>
        <a:xfrm>
          <a:off x="0" y="0"/>
          <a:ext cx="0" cy="0"/>
          <a:chOff x="0" y="0"/>
          <a:chExt cx="0" cy="0"/>
        </a:xfrm>
      </p:grpSpPr>
      <p:sp>
        <p:nvSpPr>
          <p:cNvPr id="4" name="3 Rectángulo"/>
          <p:cNvSpPr/>
          <p:nvPr/>
        </p:nvSpPr>
        <p:spPr>
          <a:xfrm>
            <a:off x="2985552" y="3040214"/>
            <a:ext cx="4320480" cy="1569660"/>
          </a:xfrm>
          <a:prstGeom prst="rect">
            <a:avLst/>
          </a:prstGeom>
        </p:spPr>
        <p:txBody>
          <a:bodyPr wrap="square">
            <a:spAutoFit/>
          </a:bodyPr>
          <a:lstStyle/>
          <a:p>
            <a:r>
              <a:rPr lang="es-CO" sz="4800" dirty="0"/>
              <a:t>Que es el viernes santo?</a:t>
            </a:r>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23728" y="846343"/>
            <a:ext cx="4824536" cy="48965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4 Rectángulo"/>
          <p:cNvSpPr/>
          <p:nvPr/>
        </p:nvSpPr>
        <p:spPr>
          <a:xfrm>
            <a:off x="1079612" y="2639102"/>
            <a:ext cx="6912768" cy="1938992"/>
          </a:xfrm>
          <a:prstGeom prst="rect">
            <a:avLst/>
          </a:prstGeom>
        </p:spPr>
        <p:txBody>
          <a:bodyPr wrap="square">
            <a:spAutoFit/>
          </a:bodyPr>
          <a:lstStyle/>
          <a:p>
            <a:pPr algn="ctr"/>
            <a:r>
              <a:rPr lang="es-CO" sz="6000" dirty="0">
                <a:solidFill>
                  <a:srgbClr val="FF0000"/>
                </a:solidFill>
                <a:latin typeface="Algerian" pitchFamily="82" charset="0"/>
              </a:rPr>
              <a:t>¿Qué es el viernes santo?</a:t>
            </a:r>
          </a:p>
        </p:txBody>
      </p:sp>
    </p:spTree>
    <p:extLst>
      <p:ext uri="{BB962C8B-B14F-4D97-AF65-F5344CB8AC3E}">
        <p14:creationId xmlns:p14="http://schemas.microsoft.com/office/powerpoint/2010/main" val="2189172462"/>
      </p:ext>
    </p:extLst>
  </p:cSld>
  <p:clrMapOvr>
    <a:masterClrMapping/>
  </p:clrMapOvr>
  <mc:AlternateContent xmlns:mc="http://schemas.openxmlformats.org/markup-compatibility/2006">
    <mc:Choice xmlns:p14="http://schemas.microsoft.com/office/powerpoint/2010/main" Requires="p14">
      <p:transition spd="slow" p14:dur="1100">
        <p14:switch dir="r"/>
      </p:transition>
    </mc:Choice>
    <mc:Fallback>
      <p:transition spd="slow">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solidFill>
            <a:schemeClr val="accent4">
              <a:lumMod val="20000"/>
              <a:lumOff val="80000"/>
            </a:schemeClr>
          </a:solidFill>
        </p:spPr>
        <p:txBody>
          <a:bodyPr>
            <a:normAutofit fontScale="90000"/>
          </a:bodyPr>
          <a:lstStyle/>
          <a:p>
            <a:pPr algn="l"/>
            <a:r>
              <a:rPr lang="es-CO" dirty="0"/>
              <a:t>Pregunta: </a:t>
            </a:r>
            <a:r>
              <a:rPr lang="es-CO" dirty="0" smtClean="0"/>
              <a:t/>
            </a:r>
            <a:br>
              <a:rPr lang="es-CO" dirty="0" smtClean="0"/>
            </a:br>
            <a:r>
              <a:rPr lang="es-CO" dirty="0" smtClean="0">
                <a:latin typeface="Bauhaus 93" pitchFamily="82" charset="0"/>
              </a:rPr>
              <a:t>"¿</a:t>
            </a:r>
            <a:r>
              <a:rPr lang="es-CO" dirty="0">
                <a:latin typeface="Bauhaus 93" pitchFamily="82" charset="0"/>
              </a:rPr>
              <a:t>Qué es el Viernes Santo</a:t>
            </a:r>
            <a:r>
              <a:rPr lang="es-CO" dirty="0" smtClean="0">
                <a:latin typeface="Bauhaus 93" pitchFamily="82" charset="0"/>
              </a:rPr>
              <a:t>?"</a:t>
            </a:r>
            <a:endParaRPr lang="es-CO" dirty="0">
              <a:latin typeface="Bauhaus 93" pitchFamily="82" charset="0"/>
            </a:endParaRPr>
          </a:p>
        </p:txBody>
      </p:sp>
      <p:sp>
        <p:nvSpPr>
          <p:cNvPr id="3" name="2 Marcador de contenido"/>
          <p:cNvSpPr>
            <a:spLocks noGrp="1"/>
          </p:cNvSpPr>
          <p:nvPr>
            <p:ph idx="1"/>
          </p:nvPr>
        </p:nvSpPr>
        <p:spPr>
          <a:xfrm>
            <a:off x="457200" y="1600200"/>
            <a:ext cx="8229600" cy="4925144"/>
          </a:xfrm>
          <a:gradFill>
            <a:gsLst>
              <a:gs pos="0">
                <a:srgbClr val="FFEFD1"/>
              </a:gs>
              <a:gs pos="64999">
                <a:srgbClr val="F0EBD5"/>
              </a:gs>
              <a:gs pos="100000">
                <a:srgbClr val="D1C39F"/>
              </a:gs>
            </a:gsLst>
            <a:lin ang="5400000" scaled="0"/>
          </a:gradFill>
        </p:spPr>
        <p:txBody>
          <a:bodyPr>
            <a:normAutofit fontScale="85000" lnSpcReduction="20000"/>
          </a:bodyPr>
          <a:lstStyle/>
          <a:p>
            <a:pPr marL="0" indent="0">
              <a:buNone/>
            </a:pPr>
            <a:r>
              <a:rPr lang="es-CO" sz="2800" dirty="0" smtClean="0"/>
              <a:t>El </a:t>
            </a:r>
            <a:r>
              <a:rPr lang="es-CO" sz="2800" dirty="0"/>
              <a:t>Viernes Santo es el viernes justo antes </a:t>
            </a:r>
            <a:r>
              <a:rPr lang="es-CO" sz="2800" dirty="0" smtClean="0"/>
              <a:t>del domingo </a:t>
            </a:r>
            <a:r>
              <a:rPr lang="es-CO" sz="2800" dirty="0"/>
              <a:t>de Pascua. Se celebra tradicionalmente como el día en que </a:t>
            </a:r>
            <a:r>
              <a:rPr lang="es-CO" sz="2800" dirty="0" smtClean="0"/>
              <a:t>según lo dice el apóstol San Lucas fue </a:t>
            </a:r>
            <a:r>
              <a:rPr lang="es-CO" sz="2800" dirty="0"/>
              <a:t>crucificado </a:t>
            </a:r>
            <a:r>
              <a:rPr lang="es-CO" sz="2800" dirty="0" smtClean="0"/>
              <a:t>Jesús.</a:t>
            </a:r>
          </a:p>
          <a:p>
            <a:pPr marL="400050" lvl="1" indent="0">
              <a:buNone/>
            </a:pPr>
            <a:r>
              <a:rPr lang="es-CO" sz="2400" dirty="0"/>
              <a:t> </a:t>
            </a:r>
            <a:r>
              <a:rPr lang="es-CO" dirty="0" smtClean="0">
                <a:solidFill>
                  <a:srgbClr val="FF0000"/>
                </a:solidFill>
              </a:rPr>
              <a:t>Luc.23:50-54</a:t>
            </a:r>
            <a:r>
              <a:rPr lang="es-CO" dirty="0" smtClean="0"/>
              <a:t>. </a:t>
            </a:r>
            <a:r>
              <a:rPr lang="es-CO" b="1" dirty="0" smtClean="0">
                <a:latin typeface="Agency FB" pitchFamily="34" charset="0"/>
              </a:rPr>
              <a:t>Había </a:t>
            </a:r>
            <a:r>
              <a:rPr lang="es-CO" b="1" dirty="0">
                <a:latin typeface="Agency FB" pitchFamily="34" charset="0"/>
              </a:rPr>
              <a:t>un varón llamado José, de Arimatea, ciudad de Judea, el cual era miembro del Concilio, hombre bueno y </a:t>
            </a:r>
            <a:r>
              <a:rPr lang="es-CO" b="1" dirty="0" smtClean="0">
                <a:latin typeface="Agency FB" pitchFamily="34" charset="0"/>
              </a:rPr>
              <a:t>justo, 51 </a:t>
            </a:r>
            <a:r>
              <a:rPr lang="es-CO" b="1" dirty="0">
                <a:latin typeface="Agency FB" pitchFamily="34" charset="0"/>
              </a:rPr>
              <a:t>Este, que también esperaba el reino de Dios y no había consentido en el acuerdo ni en los hechos de ellos</a:t>
            </a:r>
            <a:r>
              <a:rPr lang="es-CO" b="1" dirty="0" smtClean="0">
                <a:latin typeface="Agency FB" pitchFamily="34" charset="0"/>
              </a:rPr>
              <a:t>, </a:t>
            </a:r>
            <a:r>
              <a:rPr lang="es-CO" b="1" dirty="0">
                <a:latin typeface="Agency FB" pitchFamily="34" charset="0"/>
              </a:rPr>
              <a:t>52 fue a Pilato y pidió el cuerpo de Jesús</a:t>
            </a:r>
            <a:r>
              <a:rPr lang="es-CO" b="1" dirty="0" smtClean="0">
                <a:latin typeface="Agency FB" pitchFamily="34" charset="0"/>
              </a:rPr>
              <a:t>. </a:t>
            </a:r>
            <a:r>
              <a:rPr lang="es-CO" b="1" dirty="0">
                <a:latin typeface="Agency FB" pitchFamily="34" charset="0"/>
              </a:rPr>
              <a:t>53 Bajándolo de la cruz, lo envolvió en una sábana y lo puso en un sepulcro abierto en una peña</a:t>
            </a:r>
            <a:r>
              <a:rPr lang="es-CO" b="1" dirty="0" smtClean="0">
                <a:latin typeface="Agency FB" pitchFamily="34" charset="0"/>
              </a:rPr>
              <a:t>, </a:t>
            </a:r>
            <a:r>
              <a:rPr lang="es-CO" b="1" dirty="0">
                <a:latin typeface="Agency FB" pitchFamily="34" charset="0"/>
              </a:rPr>
              <a:t>en el cual aún no se había puesto a nadie. </a:t>
            </a:r>
            <a:r>
              <a:rPr lang="es-CO" b="1" dirty="0" smtClean="0">
                <a:latin typeface="Agency FB" pitchFamily="34" charset="0"/>
              </a:rPr>
              <a:t>54 </a:t>
            </a:r>
            <a:r>
              <a:rPr lang="es-CO" b="1" u="sng" dirty="0">
                <a:latin typeface="Agency FB" pitchFamily="34" charset="0"/>
              </a:rPr>
              <a:t>Era día de la </a:t>
            </a:r>
            <a:r>
              <a:rPr lang="es-CO" b="1" u="sng" dirty="0" smtClean="0">
                <a:latin typeface="Agency FB" pitchFamily="34" charset="0"/>
              </a:rPr>
              <a:t>preparación </a:t>
            </a:r>
            <a:r>
              <a:rPr lang="es-CO" b="1" u="sng" dirty="0">
                <a:latin typeface="Agency FB" pitchFamily="34" charset="0"/>
              </a:rPr>
              <a:t>y estaba para comenzar el sábado</a:t>
            </a:r>
            <a:r>
              <a:rPr lang="es-CO" dirty="0" smtClean="0"/>
              <a:t>.</a:t>
            </a:r>
          </a:p>
          <a:p>
            <a:pPr marL="0" indent="0">
              <a:buNone/>
            </a:pPr>
            <a:r>
              <a:rPr lang="es-CO" sz="2800" dirty="0"/>
              <a:t> </a:t>
            </a:r>
            <a:r>
              <a:rPr lang="es-CO" sz="2800" dirty="0" smtClean="0"/>
              <a:t>Nota: Día de la preparación, se designa en la Biblia al día anterior al Sábado, como dice Lucas: «</a:t>
            </a:r>
            <a:r>
              <a:rPr lang="es-CO" sz="2800" dirty="0" smtClean="0">
                <a:latin typeface="Agency FB" pitchFamily="34" charset="0"/>
              </a:rPr>
              <a:t>estaba para comenzar el sábado</a:t>
            </a:r>
            <a:r>
              <a:rPr lang="es-CO" sz="2800" dirty="0" smtClean="0"/>
              <a:t>», «</a:t>
            </a:r>
            <a:r>
              <a:rPr lang="es-CO" sz="2800" dirty="0" smtClean="0">
                <a:latin typeface="Agency FB" pitchFamily="34" charset="0"/>
              </a:rPr>
              <a:t>víspera del sábado</a:t>
            </a:r>
            <a:r>
              <a:rPr lang="es-CO" sz="2800" dirty="0" smtClean="0"/>
              <a:t>», dice la (BJ), por tanto, más </a:t>
            </a:r>
            <a:r>
              <a:rPr lang="es-CO" sz="2800" dirty="0"/>
              <a:t>allá de la posibilidad de cualquier duda, </a:t>
            </a:r>
            <a:r>
              <a:rPr lang="es-CO" sz="2800" dirty="0" smtClean="0"/>
              <a:t>se nos dice aquí que el </a:t>
            </a:r>
            <a:r>
              <a:rPr lang="es-CO" sz="2800" dirty="0"/>
              <a:t>día de la crucifixión fue viernes</a:t>
            </a:r>
            <a:r>
              <a:rPr lang="es-CO" sz="2800" dirty="0" smtClean="0"/>
              <a:t>. Y siempre debemos atenernos a lo que dice la Biblia. Si lo desea </a:t>
            </a:r>
            <a:r>
              <a:rPr lang="es-CO" sz="2800" dirty="0" smtClean="0">
                <a:solidFill>
                  <a:srgbClr val="FF0000"/>
                </a:solidFill>
              </a:rPr>
              <a:t>(ver Exo.16:4,5,22,23; Luc.23:54-56).</a:t>
            </a:r>
            <a:endParaRPr lang="es-CO" sz="2800" dirty="0" smtClean="0">
              <a:solidFill>
                <a:srgbClr val="FF0000"/>
              </a:solidFill>
            </a:endParaRPr>
          </a:p>
        </p:txBody>
      </p:sp>
    </p:spTree>
    <p:extLst>
      <p:ext uri="{BB962C8B-B14F-4D97-AF65-F5344CB8AC3E}">
        <p14:creationId xmlns:p14="http://schemas.microsoft.com/office/powerpoint/2010/main" val="2026731617"/>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wipe(down)">
                                      <p:cBhvr>
                                        <p:cTn id="7" dur="580">
                                          <p:stCondLst>
                                            <p:cond delay="0"/>
                                          </p:stCondLst>
                                        </p:cTn>
                                        <p:tgtEl>
                                          <p:spTgt spid="3">
                                            <p:txEl>
                                              <p:pRg st="1" end="1"/>
                                            </p:txEl>
                                          </p:spTgt>
                                        </p:tgtEl>
                                      </p:cBhvr>
                                    </p:animEffect>
                                    <p:anim calcmode="lin" valueType="num">
                                      <p:cBhvr>
                                        <p:cTn id="8" dur="1822" tmFilter="0,0; 0.14,0.36; 0.43,0.73; 0.71,0.91; 1.0,1.0">
                                          <p:stCondLst>
                                            <p:cond delay="0"/>
                                          </p:stCondLst>
                                        </p:cTn>
                                        <p:tgtEl>
                                          <p:spTgt spid="3">
                                            <p:txEl>
                                              <p:pRg st="1" end="1"/>
                                            </p:txEl>
                                          </p:spTgt>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3">
                                            <p:txEl>
                                              <p:pRg st="1" end="1"/>
                                            </p:txEl>
                                          </p:spTgt>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3">
                                            <p:txEl>
                                              <p:pRg st="1" end="1"/>
                                            </p:txEl>
                                          </p:spTgt>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3">
                                            <p:txEl>
                                              <p:pRg st="1" end="1"/>
                                            </p:txEl>
                                          </p:spTgt>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3">
                                            <p:txEl>
                                              <p:pRg st="1" end="1"/>
                                            </p:txEl>
                                          </p:spTgt>
                                        </p:tgtEl>
                                        <p:attrNameLst>
                                          <p:attrName>ppt_y</p:attrName>
                                        </p:attrNameLst>
                                      </p:cBhvr>
                                      <p:tavLst>
                                        <p:tav tm="0" fmla="#ppt_y-sin(pi*$)/81">
                                          <p:val>
                                            <p:fltVal val="0"/>
                                          </p:val>
                                        </p:tav>
                                        <p:tav tm="100000">
                                          <p:val>
                                            <p:fltVal val="1"/>
                                          </p:val>
                                        </p:tav>
                                      </p:tavLst>
                                    </p:anim>
                                    <p:animScale>
                                      <p:cBhvr>
                                        <p:cTn id="13" dur="26">
                                          <p:stCondLst>
                                            <p:cond delay="650"/>
                                          </p:stCondLst>
                                        </p:cTn>
                                        <p:tgtEl>
                                          <p:spTgt spid="3">
                                            <p:txEl>
                                              <p:pRg st="1" end="1"/>
                                            </p:txEl>
                                          </p:spTgt>
                                        </p:tgtEl>
                                      </p:cBhvr>
                                      <p:to x="100000" y="60000"/>
                                    </p:animScale>
                                    <p:animScale>
                                      <p:cBhvr>
                                        <p:cTn id="14" dur="166" decel="50000">
                                          <p:stCondLst>
                                            <p:cond delay="676"/>
                                          </p:stCondLst>
                                        </p:cTn>
                                        <p:tgtEl>
                                          <p:spTgt spid="3">
                                            <p:txEl>
                                              <p:pRg st="1" end="1"/>
                                            </p:txEl>
                                          </p:spTgt>
                                        </p:tgtEl>
                                      </p:cBhvr>
                                      <p:to x="100000" y="100000"/>
                                    </p:animScale>
                                    <p:animScale>
                                      <p:cBhvr>
                                        <p:cTn id="15" dur="26">
                                          <p:stCondLst>
                                            <p:cond delay="1312"/>
                                          </p:stCondLst>
                                        </p:cTn>
                                        <p:tgtEl>
                                          <p:spTgt spid="3">
                                            <p:txEl>
                                              <p:pRg st="1" end="1"/>
                                            </p:txEl>
                                          </p:spTgt>
                                        </p:tgtEl>
                                      </p:cBhvr>
                                      <p:to x="100000" y="80000"/>
                                    </p:animScale>
                                    <p:animScale>
                                      <p:cBhvr>
                                        <p:cTn id="16" dur="166" decel="50000">
                                          <p:stCondLst>
                                            <p:cond delay="1338"/>
                                          </p:stCondLst>
                                        </p:cTn>
                                        <p:tgtEl>
                                          <p:spTgt spid="3">
                                            <p:txEl>
                                              <p:pRg st="1" end="1"/>
                                            </p:txEl>
                                          </p:spTgt>
                                        </p:tgtEl>
                                      </p:cBhvr>
                                      <p:to x="100000" y="100000"/>
                                    </p:animScale>
                                    <p:animScale>
                                      <p:cBhvr>
                                        <p:cTn id="17" dur="26">
                                          <p:stCondLst>
                                            <p:cond delay="1642"/>
                                          </p:stCondLst>
                                        </p:cTn>
                                        <p:tgtEl>
                                          <p:spTgt spid="3">
                                            <p:txEl>
                                              <p:pRg st="1" end="1"/>
                                            </p:txEl>
                                          </p:spTgt>
                                        </p:tgtEl>
                                      </p:cBhvr>
                                      <p:to x="100000" y="90000"/>
                                    </p:animScale>
                                    <p:animScale>
                                      <p:cBhvr>
                                        <p:cTn id="18" dur="166" decel="50000">
                                          <p:stCondLst>
                                            <p:cond delay="1668"/>
                                          </p:stCondLst>
                                        </p:cTn>
                                        <p:tgtEl>
                                          <p:spTgt spid="3">
                                            <p:txEl>
                                              <p:pRg st="1" end="1"/>
                                            </p:txEl>
                                          </p:spTgt>
                                        </p:tgtEl>
                                      </p:cBhvr>
                                      <p:to x="100000" y="100000"/>
                                    </p:animScale>
                                    <p:animScale>
                                      <p:cBhvr>
                                        <p:cTn id="19" dur="26">
                                          <p:stCondLst>
                                            <p:cond delay="1808"/>
                                          </p:stCondLst>
                                        </p:cTn>
                                        <p:tgtEl>
                                          <p:spTgt spid="3">
                                            <p:txEl>
                                              <p:pRg st="1" end="1"/>
                                            </p:txEl>
                                          </p:spTgt>
                                        </p:tgtEl>
                                      </p:cBhvr>
                                      <p:to x="100000" y="95000"/>
                                    </p:animScale>
                                    <p:animScale>
                                      <p:cBhvr>
                                        <p:cTn id="20" dur="166" decel="50000">
                                          <p:stCondLst>
                                            <p:cond delay="1834"/>
                                          </p:stCondLst>
                                        </p:cTn>
                                        <p:tgtEl>
                                          <p:spTgt spid="3">
                                            <p:txEl>
                                              <p:pRg st="1" end="1"/>
                                            </p:txEl>
                                          </p:spTgt>
                                        </p:tgtEl>
                                      </p:cBhvr>
                                      <p:to x="100000" y="100000"/>
                                    </p:animScale>
                                  </p:childTnLst>
                                </p:cTn>
                              </p:par>
                              <p:par>
                                <p:cTn id="21" presetID="26" presetClass="entr" presetSubtype="0" fill="hold" nodeType="withEffect">
                                  <p:stCondLst>
                                    <p:cond delay="0"/>
                                  </p:stCondLst>
                                  <p:childTnLst>
                                    <p:set>
                                      <p:cBhvr>
                                        <p:cTn id="22" dur="1" fill="hold">
                                          <p:stCondLst>
                                            <p:cond delay="0"/>
                                          </p:stCondLst>
                                        </p:cTn>
                                        <p:tgtEl>
                                          <p:spTgt spid="3">
                                            <p:txEl>
                                              <p:pRg st="2" end="2"/>
                                            </p:txEl>
                                          </p:spTgt>
                                        </p:tgtEl>
                                        <p:attrNameLst>
                                          <p:attrName>style.visibility</p:attrName>
                                        </p:attrNameLst>
                                      </p:cBhvr>
                                      <p:to>
                                        <p:strVal val="visible"/>
                                      </p:to>
                                    </p:set>
                                    <p:animEffect transition="in" filter="wipe(down)">
                                      <p:cBhvr>
                                        <p:cTn id="23" dur="580">
                                          <p:stCondLst>
                                            <p:cond delay="0"/>
                                          </p:stCondLst>
                                        </p:cTn>
                                        <p:tgtEl>
                                          <p:spTgt spid="3">
                                            <p:txEl>
                                              <p:pRg st="2" end="2"/>
                                            </p:txEl>
                                          </p:spTgt>
                                        </p:tgtEl>
                                      </p:cBhvr>
                                    </p:animEffect>
                                    <p:anim calcmode="lin" valueType="num">
                                      <p:cBhvr>
                                        <p:cTn id="24" dur="1822" tmFilter="0,0; 0.14,0.36; 0.43,0.73; 0.71,0.91; 1.0,1.0">
                                          <p:stCondLst>
                                            <p:cond delay="0"/>
                                          </p:stCondLst>
                                        </p:cTn>
                                        <p:tgtEl>
                                          <p:spTgt spid="3">
                                            <p:txEl>
                                              <p:pRg st="2" end="2"/>
                                            </p:txEl>
                                          </p:spTgt>
                                        </p:tgtEl>
                                        <p:attrNameLst>
                                          <p:attrName>ppt_x</p:attrName>
                                        </p:attrNameLst>
                                      </p:cBhvr>
                                      <p:tavLst>
                                        <p:tav tm="0">
                                          <p:val>
                                            <p:strVal val="#ppt_x-0.25"/>
                                          </p:val>
                                        </p:tav>
                                        <p:tav tm="100000">
                                          <p:val>
                                            <p:strVal val="#ppt_x"/>
                                          </p:val>
                                        </p:tav>
                                      </p:tavLst>
                                    </p:anim>
                                    <p:anim calcmode="lin" valueType="num">
                                      <p:cBhvr>
                                        <p:cTn id="25" dur="664" tmFilter="0.0,0.0; 0.25,0.07; 0.50,0.2; 0.75,0.467; 1.0,1.0">
                                          <p:stCondLst>
                                            <p:cond delay="0"/>
                                          </p:stCondLst>
                                        </p:cTn>
                                        <p:tgtEl>
                                          <p:spTgt spid="3">
                                            <p:txEl>
                                              <p:pRg st="2" end="2"/>
                                            </p:txEl>
                                          </p:spTgt>
                                        </p:tgtEl>
                                        <p:attrNameLst>
                                          <p:attrName>ppt_y</p:attrName>
                                        </p:attrNameLst>
                                      </p:cBhvr>
                                      <p:tavLst>
                                        <p:tav tm="0" fmla="#ppt_y-sin(pi*$)/3">
                                          <p:val>
                                            <p:fltVal val="0.5"/>
                                          </p:val>
                                        </p:tav>
                                        <p:tav tm="100000">
                                          <p:val>
                                            <p:fltVal val="1"/>
                                          </p:val>
                                        </p:tav>
                                      </p:tavLst>
                                    </p:anim>
                                    <p:anim calcmode="lin" valueType="num">
                                      <p:cBhvr>
                                        <p:cTn id="26" dur="664" tmFilter="0, 0; 0.125,0.2665; 0.25,0.4; 0.375,0.465; 0.5,0.5;  0.625,0.535; 0.75,0.6; 0.875,0.7335; 1,1">
                                          <p:stCondLst>
                                            <p:cond delay="664"/>
                                          </p:stCondLst>
                                        </p:cTn>
                                        <p:tgtEl>
                                          <p:spTgt spid="3">
                                            <p:txEl>
                                              <p:pRg st="2" end="2"/>
                                            </p:txEl>
                                          </p:spTgt>
                                        </p:tgtEl>
                                        <p:attrNameLst>
                                          <p:attrName>ppt_y</p:attrName>
                                        </p:attrNameLst>
                                      </p:cBhvr>
                                      <p:tavLst>
                                        <p:tav tm="0" fmla="#ppt_y-sin(pi*$)/9">
                                          <p:val>
                                            <p:fltVal val="0"/>
                                          </p:val>
                                        </p:tav>
                                        <p:tav tm="100000">
                                          <p:val>
                                            <p:fltVal val="1"/>
                                          </p:val>
                                        </p:tav>
                                      </p:tavLst>
                                    </p:anim>
                                    <p:anim calcmode="lin" valueType="num">
                                      <p:cBhvr>
                                        <p:cTn id="27" dur="332" tmFilter="0, 0; 0.125,0.2665; 0.25,0.4; 0.375,0.465; 0.5,0.5;  0.625,0.535; 0.75,0.6; 0.875,0.7335; 1,1">
                                          <p:stCondLst>
                                            <p:cond delay="1324"/>
                                          </p:stCondLst>
                                        </p:cTn>
                                        <p:tgtEl>
                                          <p:spTgt spid="3">
                                            <p:txEl>
                                              <p:pRg st="2" end="2"/>
                                            </p:txEl>
                                          </p:spTgt>
                                        </p:tgtEl>
                                        <p:attrNameLst>
                                          <p:attrName>ppt_y</p:attrName>
                                        </p:attrNameLst>
                                      </p:cBhvr>
                                      <p:tavLst>
                                        <p:tav tm="0" fmla="#ppt_y-sin(pi*$)/27">
                                          <p:val>
                                            <p:fltVal val="0"/>
                                          </p:val>
                                        </p:tav>
                                        <p:tav tm="100000">
                                          <p:val>
                                            <p:fltVal val="1"/>
                                          </p:val>
                                        </p:tav>
                                      </p:tavLst>
                                    </p:anim>
                                    <p:anim calcmode="lin" valueType="num">
                                      <p:cBhvr>
                                        <p:cTn id="28" dur="164" tmFilter="0, 0; 0.125,0.2665; 0.25,0.4; 0.375,0.465; 0.5,0.5;  0.625,0.535; 0.75,0.6; 0.875,0.7335; 1,1">
                                          <p:stCondLst>
                                            <p:cond delay="1656"/>
                                          </p:stCondLst>
                                        </p:cTn>
                                        <p:tgtEl>
                                          <p:spTgt spid="3">
                                            <p:txEl>
                                              <p:pRg st="2" end="2"/>
                                            </p:txEl>
                                          </p:spTgt>
                                        </p:tgtEl>
                                        <p:attrNameLst>
                                          <p:attrName>ppt_y</p:attrName>
                                        </p:attrNameLst>
                                      </p:cBhvr>
                                      <p:tavLst>
                                        <p:tav tm="0" fmla="#ppt_y-sin(pi*$)/81">
                                          <p:val>
                                            <p:fltVal val="0"/>
                                          </p:val>
                                        </p:tav>
                                        <p:tav tm="100000">
                                          <p:val>
                                            <p:fltVal val="1"/>
                                          </p:val>
                                        </p:tav>
                                      </p:tavLst>
                                    </p:anim>
                                    <p:animScale>
                                      <p:cBhvr>
                                        <p:cTn id="29" dur="26">
                                          <p:stCondLst>
                                            <p:cond delay="650"/>
                                          </p:stCondLst>
                                        </p:cTn>
                                        <p:tgtEl>
                                          <p:spTgt spid="3">
                                            <p:txEl>
                                              <p:pRg st="2" end="2"/>
                                            </p:txEl>
                                          </p:spTgt>
                                        </p:tgtEl>
                                      </p:cBhvr>
                                      <p:to x="100000" y="60000"/>
                                    </p:animScale>
                                    <p:animScale>
                                      <p:cBhvr>
                                        <p:cTn id="30" dur="166" decel="50000">
                                          <p:stCondLst>
                                            <p:cond delay="676"/>
                                          </p:stCondLst>
                                        </p:cTn>
                                        <p:tgtEl>
                                          <p:spTgt spid="3">
                                            <p:txEl>
                                              <p:pRg st="2" end="2"/>
                                            </p:txEl>
                                          </p:spTgt>
                                        </p:tgtEl>
                                      </p:cBhvr>
                                      <p:to x="100000" y="100000"/>
                                    </p:animScale>
                                    <p:animScale>
                                      <p:cBhvr>
                                        <p:cTn id="31" dur="26">
                                          <p:stCondLst>
                                            <p:cond delay="1312"/>
                                          </p:stCondLst>
                                        </p:cTn>
                                        <p:tgtEl>
                                          <p:spTgt spid="3">
                                            <p:txEl>
                                              <p:pRg st="2" end="2"/>
                                            </p:txEl>
                                          </p:spTgt>
                                        </p:tgtEl>
                                      </p:cBhvr>
                                      <p:to x="100000" y="80000"/>
                                    </p:animScale>
                                    <p:animScale>
                                      <p:cBhvr>
                                        <p:cTn id="32" dur="166" decel="50000">
                                          <p:stCondLst>
                                            <p:cond delay="1338"/>
                                          </p:stCondLst>
                                        </p:cTn>
                                        <p:tgtEl>
                                          <p:spTgt spid="3">
                                            <p:txEl>
                                              <p:pRg st="2" end="2"/>
                                            </p:txEl>
                                          </p:spTgt>
                                        </p:tgtEl>
                                      </p:cBhvr>
                                      <p:to x="100000" y="100000"/>
                                    </p:animScale>
                                    <p:animScale>
                                      <p:cBhvr>
                                        <p:cTn id="33" dur="26">
                                          <p:stCondLst>
                                            <p:cond delay="1642"/>
                                          </p:stCondLst>
                                        </p:cTn>
                                        <p:tgtEl>
                                          <p:spTgt spid="3">
                                            <p:txEl>
                                              <p:pRg st="2" end="2"/>
                                            </p:txEl>
                                          </p:spTgt>
                                        </p:tgtEl>
                                      </p:cBhvr>
                                      <p:to x="100000" y="90000"/>
                                    </p:animScale>
                                    <p:animScale>
                                      <p:cBhvr>
                                        <p:cTn id="34" dur="166" decel="50000">
                                          <p:stCondLst>
                                            <p:cond delay="1668"/>
                                          </p:stCondLst>
                                        </p:cTn>
                                        <p:tgtEl>
                                          <p:spTgt spid="3">
                                            <p:txEl>
                                              <p:pRg st="2" end="2"/>
                                            </p:txEl>
                                          </p:spTgt>
                                        </p:tgtEl>
                                      </p:cBhvr>
                                      <p:to x="100000" y="100000"/>
                                    </p:animScale>
                                    <p:animScale>
                                      <p:cBhvr>
                                        <p:cTn id="35" dur="26">
                                          <p:stCondLst>
                                            <p:cond delay="1808"/>
                                          </p:stCondLst>
                                        </p:cTn>
                                        <p:tgtEl>
                                          <p:spTgt spid="3">
                                            <p:txEl>
                                              <p:pRg st="2" end="2"/>
                                            </p:txEl>
                                          </p:spTgt>
                                        </p:tgtEl>
                                      </p:cBhvr>
                                      <p:to x="100000" y="95000"/>
                                    </p:animScale>
                                    <p:animScale>
                                      <p:cBhvr>
                                        <p:cTn id="36" dur="166" decel="50000">
                                          <p:stCondLst>
                                            <p:cond delay="1834"/>
                                          </p:stCondLst>
                                        </p:cTn>
                                        <p:tgtEl>
                                          <p:spTgt spid="3">
                                            <p:txEl>
                                              <p:pRg st="2" end="2"/>
                                            </p:txEl>
                                          </p:spTgt>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6120680"/>
          </a:xfrm>
          <a:solidFill>
            <a:schemeClr val="accent4">
              <a:lumMod val="20000"/>
              <a:lumOff val="80000"/>
            </a:schemeClr>
          </a:solidFill>
        </p:spPr>
        <p:txBody>
          <a:bodyPr>
            <a:normAutofit fontScale="92500" lnSpcReduction="10000"/>
          </a:bodyPr>
          <a:lstStyle/>
          <a:p>
            <a:pPr marL="0" indent="0">
              <a:buNone/>
            </a:pPr>
            <a:r>
              <a:rPr lang="es-CO" sz="3300" b="1" dirty="0" smtClean="0"/>
              <a:t>¿</a:t>
            </a:r>
            <a:r>
              <a:rPr lang="es-CO" sz="3300" b="1" dirty="0"/>
              <a:t>los cristianos deben recordar la muerte de Jesús con la celebración del Viernes Santo? </a:t>
            </a:r>
          </a:p>
          <a:p>
            <a:endParaRPr lang="es-CO" sz="2800" dirty="0" smtClean="0"/>
          </a:p>
          <a:p>
            <a:r>
              <a:rPr lang="es-CO" sz="2800" dirty="0" smtClean="0"/>
              <a:t>La </a:t>
            </a:r>
            <a:r>
              <a:rPr lang="es-CO" sz="2800" dirty="0"/>
              <a:t>Biblia no da instrucciones a los cristianos a recordar la muerte de Cristo, honrándolo en un día determinado. </a:t>
            </a:r>
            <a:r>
              <a:rPr lang="es-CO" sz="2800" dirty="0" smtClean="0">
                <a:solidFill>
                  <a:srgbClr val="FF0000"/>
                </a:solidFill>
              </a:rPr>
              <a:t>Romanos </a:t>
            </a:r>
            <a:r>
              <a:rPr lang="es-CO" sz="2800" dirty="0">
                <a:solidFill>
                  <a:srgbClr val="FF0000"/>
                </a:solidFill>
              </a:rPr>
              <a:t>14:5 </a:t>
            </a:r>
            <a:r>
              <a:rPr lang="es-CO" sz="2800" dirty="0"/>
              <a:t>nos dice: "</a:t>
            </a:r>
            <a:r>
              <a:rPr lang="es-CO" sz="2800" b="1" u="sng" dirty="0"/>
              <a:t>Uno</a:t>
            </a:r>
            <a:r>
              <a:rPr lang="es-CO" sz="2800" dirty="0"/>
              <a:t> hace diferencia entre día y día; </a:t>
            </a:r>
            <a:r>
              <a:rPr lang="es-CO" sz="2800" b="1" u="sng" dirty="0"/>
              <a:t>otro</a:t>
            </a:r>
            <a:r>
              <a:rPr lang="es-CO" sz="2800" dirty="0"/>
              <a:t> juzga iguales todos los días. Cada uno esté plenamente convencido en su propia mente.” </a:t>
            </a:r>
            <a:endParaRPr lang="es-CO" sz="2800" dirty="0" smtClean="0"/>
          </a:p>
          <a:p>
            <a:pPr marL="0" indent="0">
              <a:buNone/>
            </a:pPr>
            <a:r>
              <a:rPr lang="es-CO" sz="2800" dirty="0" smtClean="0">
                <a:solidFill>
                  <a:srgbClr val="0070C0"/>
                </a:solidFill>
              </a:rPr>
              <a:t>En </a:t>
            </a:r>
            <a:r>
              <a:rPr lang="es-CO" sz="2800" dirty="0">
                <a:solidFill>
                  <a:srgbClr val="0070C0"/>
                </a:solidFill>
              </a:rPr>
              <a:t>vez de recordar la muerte de Cristo en un día determinado, una vez al año, la Biblia nos enseña a recordar la muerte de Cristo mediante la observancia de la Cena del Señor</a:t>
            </a:r>
            <a:r>
              <a:rPr lang="es-CO" sz="2800" dirty="0"/>
              <a:t>. </a:t>
            </a:r>
            <a:endParaRPr lang="es-CO" sz="2800" dirty="0" smtClean="0"/>
          </a:p>
          <a:p>
            <a:r>
              <a:rPr lang="es-CO" sz="2800" dirty="0" smtClean="0">
                <a:solidFill>
                  <a:srgbClr val="FF0000"/>
                </a:solidFill>
              </a:rPr>
              <a:t>1 </a:t>
            </a:r>
            <a:r>
              <a:rPr lang="es-CO" sz="2800" dirty="0" smtClean="0">
                <a:solidFill>
                  <a:srgbClr val="FF0000"/>
                </a:solidFill>
              </a:rPr>
              <a:t>Corintios </a:t>
            </a:r>
            <a:r>
              <a:rPr lang="es-CO" sz="2800" dirty="0">
                <a:solidFill>
                  <a:srgbClr val="FF0000"/>
                </a:solidFill>
              </a:rPr>
              <a:t>11:24-26 </a:t>
            </a:r>
            <a:r>
              <a:rPr lang="es-CO" sz="2800" dirty="0"/>
              <a:t>declara, "... </a:t>
            </a:r>
            <a:r>
              <a:rPr lang="es-CO" sz="2800" dirty="0">
                <a:latin typeface="Agency FB" pitchFamily="34" charset="0"/>
              </a:rPr>
              <a:t>haced esto en memoria de mí ... </a:t>
            </a:r>
            <a:r>
              <a:rPr lang="es-CO" sz="2800" u="sng" dirty="0">
                <a:latin typeface="Agency FB" pitchFamily="34" charset="0"/>
              </a:rPr>
              <a:t>todas las veces</a:t>
            </a:r>
            <a:r>
              <a:rPr lang="es-CO" sz="2800" dirty="0">
                <a:latin typeface="Agency FB" pitchFamily="34" charset="0"/>
              </a:rPr>
              <a:t> que comiereis este pan, y bebiereis esta copa, la </a:t>
            </a:r>
            <a:r>
              <a:rPr lang="es-CO" sz="2800" u="sng" dirty="0">
                <a:latin typeface="Agency FB" pitchFamily="34" charset="0"/>
              </a:rPr>
              <a:t>muerte del Señor anunciáis hasta que él venga</a:t>
            </a:r>
            <a:r>
              <a:rPr lang="es-CO" sz="2800" dirty="0"/>
              <a:t>.”</a:t>
            </a:r>
          </a:p>
          <a:p>
            <a:endParaRPr lang="es-CO" sz="2800" dirty="0"/>
          </a:p>
          <a:p>
            <a:endParaRPr lang="es-CO" dirty="0"/>
          </a:p>
        </p:txBody>
      </p:sp>
    </p:spTree>
    <p:extLst>
      <p:ext uri="{BB962C8B-B14F-4D97-AF65-F5344CB8AC3E}">
        <p14:creationId xmlns:p14="http://schemas.microsoft.com/office/powerpoint/2010/main" val="1160768314"/>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 calcmode="lin" valueType="num">
                                      <p:cBhvr>
                                        <p:cTn id="7" dur="1000" fill="hold"/>
                                        <p:tgtEl>
                                          <p:spTgt spid="3">
                                            <p:txEl>
                                              <p:pRg st="2" end="2"/>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2" end="2"/>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2" end="2"/>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2" end="2"/>
                                            </p:txEl>
                                          </p:spTgt>
                                        </p:tgtEl>
                                      </p:cBhvr>
                                    </p:animEffect>
                                  </p:childTnLst>
                                </p:cTn>
                              </p:par>
                              <p:par>
                                <p:cTn id="11" presetID="31" presetClass="entr" presetSubtype="0" fill="hold" nodeType="withEffect">
                                  <p:stCondLst>
                                    <p:cond delay="0"/>
                                  </p:stCondLst>
                                  <p:childTnLst>
                                    <p:set>
                                      <p:cBhvr>
                                        <p:cTn id="12" dur="1" fill="hold">
                                          <p:stCondLst>
                                            <p:cond delay="0"/>
                                          </p:stCondLst>
                                        </p:cTn>
                                        <p:tgtEl>
                                          <p:spTgt spid="3">
                                            <p:txEl>
                                              <p:pRg st="3" end="3"/>
                                            </p:txEl>
                                          </p:spTgt>
                                        </p:tgtEl>
                                        <p:attrNameLst>
                                          <p:attrName>style.visibility</p:attrName>
                                        </p:attrNameLst>
                                      </p:cBhvr>
                                      <p:to>
                                        <p:strVal val="visible"/>
                                      </p:to>
                                    </p:set>
                                    <p:anim calcmode="lin" valueType="num">
                                      <p:cBhvr>
                                        <p:cTn id="13" dur="1000" fill="hold"/>
                                        <p:tgtEl>
                                          <p:spTgt spid="3">
                                            <p:txEl>
                                              <p:pRg st="3" end="3"/>
                                            </p:txEl>
                                          </p:spTgt>
                                        </p:tgtEl>
                                        <p:attrNameLst>
                                          <p:attrName>ppt_w</p:attrName>
                                        </p:attrNameLst>
                                      </p:cBhvr>
                                      <p:tavLst>
                                        <p:tav tm="0">
                                          <p:val>
                                            <p:fltVal val="0"/>
                                          </p:val>
                                        </p:tav>
                                        <p:tav tm="100000">
                                          <p:val>
                                            <p:strVal val="#ppt_w"/>
                                          </p:val>
                                        </p:tav>
                                      </p:tavLst>
                                    </p:anim>
                                    <p:anim calcmode="lin" valueType="num">
                                      <p:cBhvr>
                                        <p:cTn id="14" dur="1000" fill="hold"/>
                                        <p:tgtEl>
                                          <p:spTgt spid="3">
                                            <p:txEl>
                                              <p:pRg st="3" end="3"/>
                                            </p:txEl>
                                          </p:spTgt>
                                        </p:tgtEl>
                                        <p:attrNameLst>
                                          <p:attrName>ppt_h</p:attrName>
                                        </p:attrNameLst>
                                      </p:cBhvr>
                                      <p:tavLst>
                                        <p:tav tm="0">
                                          <p:val>
                                            <p:fltVal val="0"/>
                                          </p:val>
                                        </p:tav>
                                        <p:tav tm="100000">
                                          <p:val>
                                            <p:strVal val="#ppt_h"/>
                                          </p:val>
                                        </p:tav>
                                      </p:tavLst>
                                    </p:anim>
                                    <p:anim calcmode="lin" valueType="num">
                                      <p:cBhvr>
                                        <p:cTn id="15" dur="1000" fill="hold"/>
                                        <p:tgtEl>
                                          <p:spTgt spid="3">
                                            <p:txEl>
                                              <p:pRg st="3" end="3"/>
                                            </p:txEl>
                                          </p:spTgt>
                                        </p:tgtEl>
                                        <p:attrNameLst>
                                          <p:attrName>style.rotation</p:attrName>
                                        </p:attrNameLst>
                                      </p:cBhvr>
                                      <p:tavLst>
                                        <p:tav tm="0">
                                          <p:val>
                                            <p:fltVal val="90"/>
                                          </p:val>
                                        </p:tav>
                                        <p:tav tm="100000">
                                          <p:val>
                                            <p:fltVal val="0"/>
                                          </p:val>
                                        </p:tav>
                                      </p:tavLst>
                                    </p:anim>
                                    <p:animEffect transition="in" filter="fade">
                                      <p:cBhvr>
                                        <p:cTn id="16" dur="1000"/>
                                        <p:tgtEl>
                                          <p:spTgt spid="3">
                                            <p:txEl>
                                              <p:pRg st="3" end="3"/>
                                            </p:txEl>
                                          </p:spTgt>
                                        </p:tgtEl>
                                      </p:cBhvr>
                                    </p:animEffect>
                                  </p:childTnLst>
                                </p:cTn>
                              </p:par>
                              <p:par>
                                <p:cTn id="17" presetID="31" presetClass="entr" presetSubtype="0" fill="hold" nodeType="with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anim calcmode="lin" valueType="num">
                                      <p:cBhvr>
                                        <p:cTn id="19" dur="1000" fill="hold"/>
                                        <p:tgtEl>
                                          <p:spTgt spid="3">
                                            <p:txEl>
                                              <p:pRg st="4" end="4"/>
                                            </p:txEl>
                                          </p:spTgt>
                                        </p:tgtEl>
                                        <p:attrNameLst>
                                          <p:attrName>ppt_w</p:attrName>
                                        </p:attrNameLst>
                                      </p:cBhvr>
                                      <p:tavLst>
                                        <p:tav tm="0">
                                          <p:val>
                                            <p:fltVal val="0"/>
                                          </p:val>
                                        </p:tav>
                                        <p:tav tm="100000">
                                          <p:val>
                                            <p:strVal val="#ppt_w"/>
                                          </p:val>
                                        </p:tav>
                                      </p:tavLst>
                                    </p:anim>
                                    <p:anim calcmode="lin" valueType="num">
                                      <p:cBhvr>
                                        <p:cTn id="20" dur="1000" fill="hold"/>
                                        <p:tgtEl>
                                          <p:spTgt spid="3">
                                            <p:txEl>
                                              <p:pRg st="4" end="4"/>
                                            </p:txEl>
                                          </p:spTgt>
                                        </p:tgtEl>
                                        <p:attrNameLst>
                                          <p:attrName>ppt_h</p:attrName>
                                        </p:attrNameLst>
                                      </p:cBhvr>
                                      <p:tavLst>
                                        <p:tav tm="0">
                                          <p:val>
                                            <p:fltVal val="0"/>
                                          </p:val>
                                        </p:tav>
                                        <p:tav tm="100000">
                                          <p:val>
                                            <p:strVal val="#ppt_h"/>
                                          </p:val>
                                        </p:tav>
                                      </p:tavLst>
                                    </p:anim>
                                    <p:anim calcmode="lin" valueType="num">
                                      <p:cBhvr>
                                        <p:cTn id="21" dur="1000" fill="hold"/>
                                        <p:tgtEl>
                                          <p:spTgt spid="3">
                                            <p:txEl>
                                              <p:pRg st="4" end="4"/>
                                            </p:txEl>
                                          </p:spTgt>
                                        </p:tgtEl>
                                        <p:attrNameLst>
                                          <p:attrName>style.rotation</p:attrName>
                                        </p:attrNameLst>
                                      </p:cBhvr>
                                      <p:tavLst>
                                        <p:tav tm="0">
                                          <p:val>
                                            <p:fltVal val="90"/>
                                          </p:val>
                                        </p:tav>
                                        <p:tav tm="100000">
                                          <p:val>
                                            <p:fltVal val="0"/>
                                          </p:val>
                                        </p:tav>
                                      </p:tavLst>
                                    </p:anim>
                                    <p:animEffect transition="in" filter="fade">
                                      <p:cBhvr>
                                        <p:cTn id="22" dur="10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188640"/>
            <a:ext cx="8229600" cy="6480720"/>
          </a:xfrm>
        </p:spPr>
        <p:txBody>
          <a:bodyPr>
            <a:normAutofit lnSpcReduction="10000"/>
          </a:bodyPr>
          <a:lstStyle/>
          <a:p>
            <a:pPr marL="0" indent="0">
              <a:buNone/>
            </a:pPr>
            <a:r>
              <a:rPr lang="es-CO" sz="3500" b="1" dirty="0"/>
              <a:t>¿Por qué se </a:t>
            </a:r>
            <a:r>
              <a:rPr lang="es-CO" sz="3500" b="1" dirty="0" smtClean="0"/>
              <a:t>refieren los católicos al </a:t>
            </a:r>
            <a:r>
              <a:rPr lang="es-CO" sz="3500" b="1" dirty="0"/>
              <a:t>Viernes Santo como "santo"? </a:t>
            </a:r>
            <a:endParaRPr lang="es-CO" sz="3500" b="1" dirty="0" smtClean="0"/>
          </a:p>
          <a:p>
            <a:pPr marL="0" indent="0">
              <a:buNone/>
            </a:pPr>
            <a:r>
              <a:rPr lang="es-CO" sz="2600" dirty="0" smtClean="0"/>
              <a:t>Lo </a:t>
            </a:r>
            <a:r>
              <a:rPr lang="es-CO" sz="2600" dirty="0"/>
              <a:t>que las autoridades </a:t>
            </a:r>
            <a:r>
              <a:rPr lang="es-CO" sz="2600" dirty="0" smtClean="0"/>
              <a:t>judías, el pueblo </a:t>
            </a:r>
            <a:r>
              <a:rPr lang="es-CO" sz="2600" dirty="0"/>
              <a:t>y los romanos le hicieron a Jesús definitivamente no era </a:t>
            </a:r>
            <a:r>
              <a:rPr lang="es-CO" sz="2600" dirty="0" smtClean="0"/>
              <a:t>santo. </a:t>
            </a:r>
            <a:r>
              <a:rPr lang="es-CO" sz="2600" dirty="0">
                <a:solidFill>
                  <a:srgbClr val="FF0000"/>
                </a:solidFill>
              </a:rPr>
              <a:t>(ver Mateo: capítulos 26-27</a:t>
            </a:r>
            <a:r>
              <a:rPr lang="es-CO" sz="2600" dirty="0" smtClean="0">
                <a:solidFill>
                  <a:srgbClr val="FF0000"/>
                </a:solidFill>
              </a:rPr>
              <a:t>).</a:t>
            </a:r>
          </a:p>
          <a:p>
            <a:pPr marL="0" indent="0">
              <a:buNone/>
            </a:pPr>
            <a:r>
              <a:rPr lang="es-CO" sz="2600" dirty="0" smtClean="0"/>
              <a:t> </a:t>
            </a:r>
            <a:r>
              <a:rPr lang="es-CO" sz="2600" dirty="0"/>
              <a:t>Sin embargo, ¡los resultados de la muerte de </a:t>
            </a:r>
            <a:r>
              <a:rPr lang="es-CO" sz="2600" dirty="0" smtClean="0"/>
              <a:t>Cristo dieron como resultado nuestra salvación. </a:t>
            </a:r>
            <a:r>
              <a:rPr lang="es-CO" sz="2600" dirty="0" smtClean="0">
                <a:solidFill>
                  <a:srgbClr val="FF0000"/>
                </a:solidFill>
              </a:rPr>
              <a:t>Romanos 5:8.</a:t>
            </a:r>
          </a:p>
          <a:p>
            <a:pPr marL="400050" lvl="1" indent="0">
              <a:buNone/>
            </a:pPr>
            <a:r>
              <a:rPr lang="es-CO" sz="2200" dirty="0" smtClean="0"/>
              <a:t> </a:t>
            </a:r>
            <a:r>
              <a:rPr lang="es-CO" sz="2200" b="1" dirty="0"/>
              <a:t>"</a:t>
            </a:r>
            <a:r>
              <a:rPr lang="es-CO" sz="2200" b="1" dirty="0">
                <a:latin typeface="Agency FB" pitchFamily="34" charset="0"/>
              </a:rPr>
              <a:t>Mas Dios muestra su amor para con nosotros, en que siendo aún pecadores, Cristo murió por nosotros</a:t>
            </a:r>
            <a:r>
              <a:rPr lang="es-CO" sz="2200" dirty="0"/>
              <a:t>." </a:t>
            </a:r>
            <a:r>
              <a:rPr lang="es-CO" sz="2200" dirty="0" smtClean="0">
                <a:solidFill>
                  <a:srgbClr val="FF0000"/>
                </a:solidFill>
              </a:rPr>
              <a:t>1 </a:t>
            </a:r>
            <a:r>
              <a:rPr lang="es-CO" sz="2200" dirty="0" smtClean="0">
                <a:solidFill>
                  <a:srgbClr val="FF0000"/>
                </a:solidFill>
              </a:rPr>
              <a:t>Pedro </a:t>
            </a:r>
            <a:r>
              <a:rPr lang="es-CO" sz="2200" dirty="0">
                <a:solidFill>
                  <a:srgbClr val="FF0000"/>
                </a:solidFill>
              </a:rPr>
              <a:t>3:18 </a:t>
            </a:r>
            <a:r>
              <a:rPr lang="es-CO" sz="2200" dirty="0"/>
              <a:t>nos dice: " </a:t>
            </a:r>
            <a:r>
              <a:rPr lang="es-CO" sz="2200" b="1" dirty="0">
                <a:latin typeface="Agency FB" pitchFamily="34" charset="0"/>
              </a:rPr>
              <a:t>Porque también Cristo padeció una sola vez por los pecados, el justo por los injustos, para llevarnos a Dios, siendo a la verdad muerto en la carne, pero vivificado en espíritu</a:t>
            </a:r>
            <a:r>
              <a:rPr lang="es-CO" sz="2200" dirty="0" smtClean="0"/>
              <a:t>".</a:t>
            </a:r>
          </a:p>
          <a:p>
            <a:pPr marL="400050" lvl="1" indent="0">
              <a:buNone/>
            </a:pPr>
            <a:r>
              <a:rPr lang="es-CO" sz="2200" dirty="0" smtClean="0"/>
              <a:t>Caifás, sumo sacerdote, uno de los más interesados en darle muerte a Jesús, sin medir el alcance profético de sus palabras, dijo: «</a:t>
            </a:r>
            <a:r>
              <a:rPr lang="es-CO" sz="2200" b="1" dirty="0" smtClean="0">
                <a:latin typeface="Agency FB" pitchFamily="34" charset="0"/>
              </a:rPr>
              <a:t>Vosotros no sabéis nada</a:t>
            </a:r>
            <a:r>
              <a:rPr lang="es-CO" sz="2200" dirty="0" smtClean="0"/>
              <a:t>. </a:t>
            </a:r>
            <a:r>
              <a:rPr lang="es-CO" sz="2200" b="1" dirty="0" smtClean="0">
                <a:latin typeface="Agency FB" pitchFamily="34" charset="0"/>
              </a:rPr>
              <a:t>ni </a:t>
            </a:r>
            <a:r>
              <a:rPr lang="es-CO" sz="2200" b="1" dirty="0">
                <a:latin typeface="Agency FB" pitchFamily="34" charset="0"/>
              </a:rPr>
              <a:t>os dais cuenta de que nos conviene que un hombre muera por el pueblo, y no que toda la nación </a:t>
            </a:r>
            <a:r>
              <a:rPr lang="es-CO" sz="2200" b="1" dirty="0" smtClean="0">
                <a:latin typeface="Agency FB" pitchFamily="34" charset="0"/>
              </a:rPr>
              <a:t>perezca</a:t>
            </a:r>
            <a:r>
              <a:rPr lang="es-CO" sz="2200" dirty="0" smtClean="0"/>
              <a:t>». </a:t>
            </a:r>
            <a:r>
              <a:rPr lang="es-CO" sz="2200" dirty="0" smtClean="0">
                <a:solidFill>
                  <a:srgbClr val="FF0000"/>
                </a:solidFill>
              </a:rPr>
              <a:t>Juan </a:t>
            </a:r>
            <a:r>
              <a:rPr lang="es-CO" sz="2200" dirty="0">
                <a:solidFill>
                  <a:srgbClr val="FF0000"/>
                </a:solidFill>
              </a:rPr>
              <a:t>11:50</a:t>
            </a:r>
            <a:r>
              <a:rPr lang="es-CO" sz="2200" dirty="0"/>
              <a:t>. Tácitamente, Caifás argüía que aun en el caso de que Jesús fuera inocente, su eliminación sería para el bien de Israel. </a:t>
            </a:r>
            <a:endParaRPr lang="es-CO" sz="2200" dirty="0"/>
          </a:p>
          <a:p>
            <a:endParaRPr lang="es-CO" dirty="0"/>
          </a:p>
        </p:txBody>
      </p:sp>
    </p:spTree>
    <p:extLst>
      <p:ext uri="{BB962C8B-B14F-4D97-AF65-F5344CB8AC3E}">
        <p14:creationId xmlns:p14="http://schemas.microsoft.com/office/powerpoint/2010/main" val="110264618"/>
      </p:ext>
    </p:extLst>
  </p:cSld>
  <p:clrMapOvr>
    <a:masterClrMapping/>
  </p:clrMapOvr>
  <mc:AlternateContent xmlns:mc="http://schemas.openxmlformats.org/markup-compatibility/2006">
    <mc:Choice xmlns:p14="http://schemas.microsoft.com/office/powerpoint/2010/main" Requires="p14">
      <p:transition spd="slow" p14:dur="1200">
        <p14:prism/>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wipe(down)">
                                      <p:cBhvr>
                                        <p:cTn id="7" dur="500"/>
                                        <p:tgtEl>
                                          <p:spTgt spid="3">
                                            <p:txEl>
                                              <p:pRg st="2" end="2"/>
                                            </p:txEl>
                                          </p:spTgt>
                                        </p:tgtEl>
                                      </p:cBhvr>
                                    </p:animEffect>
                                  </p:childTnLst>
                                </p:cTn>
                              </p:par>
                              <p:par>
                                <p:cTn id="8" presetID="22" presetClass="entr" presetSubtype="4" fill="hold" nodeType="withEffect">
                                  <p:stCondLst>
                                    <p:cond delay="0"/>
                                  </p:stCondLst>
                                  <p:childTnLst>
                                    <p:set>
                                      <p:cBhvr>
                                        <p:cTn id="9" dur="1" fill="hold">
                                          <p:stCondLst>
                                            <p:cond delay="0"/>
                                          </p:stCondLst>
                                        </p:cTn>
                                        <p:tgtEl>
                                          <p:spTgt spid="3">
                                            <p:txEl>
                                              <p:pRg st="3" end="3"/>
                                            </p:txEl>
                                          </p:spTgt>
                                        </p:tgtEl>
                                        <p:attrNameLst>
                                          <p:attrName>style.visibility</p:attrName>
                                        </p:attrNameLst>
                                      </p:cBhvr>
                                      <p:to>
                                        <p:strVal val="visible"/>
                                      </p:to>
                                    </p:set>
                                    <p:animEffect transition="in" filter="wipe(down)">
                                      <p:cBhvr>
                                        <p:cTn id="10" dur="500"/>
                                        <p:tgtEl>
                                          <p:spTgt spid="3">
                                            <p:txEl>
                                              <p:pRg st="3" end="3"/>
                                            </p:txEl>
                                          </p:spTgt>
                                        </p:tgtEl>
                                      </p:cBhvr>
                                    </p:animEffect>
                                  </p:childTnLst>
                                </p:cTn>
                              </p:par>
                              <p:par>
                                <p:cTn id="11" presetID="22" presetClass="entr" presetSubtype="4" fill="hold" nodeType="withEffect">
                                  <p:stCondLst>
                                    <p:cond delay="0"/>
                                  </p:stCondLst>
                                  <p:childTnLst>
                                    <p:set>
                                      <p:cBhvr>
                                        <p:cTn id="12" dur="1" fill="hold">
                                          <p:stCondLst>
                                            <p:cond delay="0"/>
                                          </p:stCondLst>
                                        </p:cTn>
                                        <p:tgtEl>
                                          <p:spTgt spid="3">
                                            <p:txEl>
                                              <p:pRg st="4" end="4"/>
                                            </p:txEl>
                                          </p:spTgt>
                                        </p:tgtEl>
                                        <p:attrNameLst>
                                          <p:attrName>style.visibility</p:attrName>
                                        </p:attrNameLst>
                                      </p:cBhvr>
                                      <p:to>
                                        <p:strVal val="visible"/>
                                      </p:to>
                                    </p:set>
                                    <p:animEffect transition="in" filter="wipe(down)">
                                      <p:cBhvr>
                                        <p:cTn id="13"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gradFill>
          <a:gsLst>
            <a:gs pos="0">
              <a:srgbClr val="FBEAC7"/>
            </a:gs>
            <a:gs pos="17999">
              <a:srgbClr val="FEE7F2"/>
            </a:gs>
            <a:gs pos="36000">
              <a:srgbClr val="FAC77D"/>
            </a:gs>
            <a:gs pos="61000">
              <a:srgbClr val="FBA97D"/>
            </a:gs>
            <a:gs pos="82001">
              <a:srgbClr val="FBD49C"/>
            </a:gs>
            <a:gs pos="100000">
              <a:srgbClr val="FEE7F2"/>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5"/>
            <a:ext cx="5554960" cy="3168352"/>
          </a:xfrm>
          <a:solidFill>
            <a:schemeClr val="accent3">
              <a:lumMod val="20000"/>
              <a:lumOff val="80000"/>
            </a:schemeClr>
          </a:solidFill>
        </p:spPr>
        <p:txBody>
          <a:bodyPr>
            <a:normAutofit fontScale="85000" lnSpcReduction="20000"/>
          </a:bodyPr>
          <a:lstStyle/>
          <a:p>
            <a:pPr marL="0" indent="0">
              <a:buNone/>
            </a:pPr>
            <a:r>
              <a:rPr lang="es-CO" dirty="0"/>
              <a:t>Muchas iglesias cristianas celebran el Viernes Santo con un servicio solemne, generalmente por la noche, en el que la muerte de Cristo se recuerda con himnos solemnes, oraciones de acción de gracias, un mensaje centrado en el sufrimiento de Cristo por nosotros, y la observancia de la Cena del Señor. </a:t>
            </a:r>
            <a:r>
              <a:rPr lang="es-CO" dirty="0" smtClean="0"/>
              <a:t> </a:t>
            </a:r>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56175" y="692696"/>
            <a:ext cx="2601069" cy="223224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Rectángulo"/>
          <p:cNvSpPr/>
          <p:nvPr/>
        </p:nvSpPr>
        <p:spPr>
          <a:xfrm>
            <a:off x="1259632" y="4437112"/>
            <a:ext cx="6696744" cy="2308324"/>
          </a:xfrm>
          <a:prstGeom prst="rect">
            <a:avLst/>
          </a:prstGeom>
          <a:solidFill>
            <a:schemeClr val="accent3">
              <a:lumMod val="20000"/>
              <a:lumOff val="80000"/>
            </a:schemeClr>
          </a:solidFill>
        </p:spPr>
        <p:txBody>
          <a:bodyPr wrap="square">
            <a:spAutoFit/>
          </a:bodyPr>
          <a:lstStyle/>
          <a:p>
            <a:r>
              <a:rPr lang="es-CO" sz="2400" dirty="0"/>
              <a:t>Sin embargo, lo que Cristo hiso por nosotros ese día, es algo que </a:t>
            </a:r>
            <a:r>
              <a:rPr lang="es-CO" sz="2400" dirty="0" smtClean="0"/>
              <a:t>nosotros los cristianos debemos </a:t>
            </a:r>
            <a:r>
              <a:rPr lang="es-CO" sz="2400" dirty="0"/>
              <a:t>recordar </a:t>
            </a:r>
            <a:r>
              <a:rPr lang="es-CO" sz="2400" dirty="0" smtClean="0"/>
              <a:t>continuamente, cada día, ya que gracias a su sacrifico, si perseveramos en la fe en Él, tenemos la seguridad de estar un día en el reino de los cielos. </a:t>
            </a:r>
            <a:r>
              <a:rPr lang="es-CO" sz="2400" dirty="0" smtClean="0">
                <a:solidFill>
                  <a:srgbClr val="FF0000"/>
                </a:solidFill>
              </a:rPr>
              <a:t>(ver Mat.24:13).</a:t>
            </a:r>
            <a:endParaRPr lang="es-CO" sz="2400" dirty="0">
              <a:solidFill>
                <a:srgbClr val="FF0000"/>
              </a:solidFill>
            </a:endParaRPr>
          </a:p>
        </p:txBody>
      </p:sp>
    </p:spTree>
    <p:extLst>
      <p:ext uri="{BB962C8B-B14F-4D97-AF65-F5344CB8AC3E}">
        <p14:creationId xmlns:p14="http://schemas.microsoft.com/office/powerpoint/2010/main" val="3690807020"/>
      </p:ext>
    </p:extLst>
  </p:cSld>
  <p:clrMapOvr>
    <a:masterClrMapping/>
  </p:clrMapOvr>
  <p:transition spd="slow">
    <p:cover/>
  </p:transition>
  <p:timing>
    <p:tnLst>
      <p:par>
        <p:cTn id="1" dur="indefinite" restart="never" nodeType="tmRoot"/>
      </p:par>
    </p:tnLst>
  </p:timing>
</p:sld>
</file>

<file path=ppt/theme/theme1.xml><?xml version="1.0" encoding="utf-8"?>
<a:theme xmlns:a="http://schemas.openxmlformats.org/drawingml/2006/main" name="Tema de Office">
  <a:themeElements>
    <a:clrScheme name="Oficina">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icina">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icin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288</TotalTime>
  <Words>707</Words>
  <Application>Microsoft Office PowerPoint</Application>
  <PresentationFormat>Presentación en pantalla (4:3)</PresentationFormat>
  <Paragraphs>18</Paragraphs>
  <Slides>5</Slides>
  <Notes>0</Notes>
  <HiddenSlides>0</HiddenSlides>
  <MMClips>0</MMClips>
  <ScaleCrop>false</ScaleCrop>
  <HeadingPairs>
    <vt:vector size="4" baseType="variant">
      <vt:variant>
        <vt:lpstr>Tema</vt:lpstr>
      </vt:variant>
      <vt:variant>
        <vt:i4>1</vt:i4>
      </vt:variant>
      <vt:variant>
        <vt:lpstr>Títulos de diapositiva</vt:lpstr>
      </vt:variant>
      <vt:variant>
        <vt:i4>5</vt:i4>
      </vt:variant>
    </vt:vector>
  </HeadingPairs>
  <TitlesOfParts>
    <vt:vector size="6" baseType="lpstr">
      <vt:lpstr>Tema de Office</vt:lpstr>
      <vt:lpstr>Presentación de PowerPoint</vt:lpstr>
      <vt:lpstr>Pregunta:  "¿Qué es el Viernes Santo?"</vt:lpstr>
      <vt:lpstr>Presentación de PowerPoint</vt:lpstr>
      <vt:lpstr>Presentación de PowerPoint</vt:lpstr>
      <vt:lpstr>Presentación de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Que es el viernes santo?</dc:title>
  <dc:creator>FAMILIA FIERRO CH</dc:creator>
  <cp:lastModifiedBy>HUMBERTO</cp:lastModifiedBy>
  <cp:revision>28</cp:revision>
  <dcterms:created xsi:type="dcterms:W3CDTF">2014-08-18T23:32:36Z</dcterms:created>
  <dcterms:modified xsi:type="dcterms:W3CDTF">2015-06-06T02:12:25Z</dcterms:modified>
</cp:coreProperties>
</file>